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91" r:id="rId3"/>
    <p:sldId id="293" r:id="rId4"/>
    <p:sldId id="294" r:id="rId5"/>
    <p:sldId id="295" r:id="rId6"/>
    <p:sldId id="292"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EBE160-114A-498F-937F-3157074016E2}" type="datetimeFigureOut">
              <a:rPr lang="en-US" smtClean="0"/>
              <a:t>9/23/2020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8A1AC06-C1A2-49AF-A7E7-F624496B54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A1AC06-C1A2-49AF-A7E7-F624496B54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A1AC06-C1A2-49AF-A7E7-F624496B54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A1AC06-C1A2-49AF-A7E7-F624496B547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A1AC06-C1A2-49AF-A7E7-F624496B547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A1AC06-C1A2-49AF-A7E7-F624496B547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8A1AC06-C1A2-49AF-A7E7-F624496B54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8A1AC06-C1A2-49AF-A7E7-F624496B547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EBE160-114A-498F-937F-3157074016E2}" type="datetimeFigureOut">
              <a:rPr lang="en-US" smtClean="0"/>
              <a:t>9/23/2020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8A1AC06-C1A2-49AF-A7E7-F624496B54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EBE160-114A-498F-937F-3157074016E2}" type="datetimeFigureOut">
              <a:rPr lang="en-US" smtClean="0"/>
              <a:t>9/23/2020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A1AC06-C1A2-49AF-A7E7-F624496B54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EBE160-114A-498F-937F-3157074016E2}" type="datetimeFigureOut">
              <a:rPr lang="en-US" smtClean="0"/>
              <a:t>9/23/2020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8A1AC06-C1A2-49AF-A7E7-F624496B547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EBE160-114A-498F-937F-3157074016E2}" type="datetimeFigureOut">
              <a:rPr lang="en-US" smtClean="0"/>
              <a:t>9/23/2020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A1AC06-C1A2-49AF-A7E7-F624496B54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2743200"/>
            <a:ext cx="8229600" cy="1143000"/>
          </a:xfrm>
        </p:spPr>
        <p:txBody>
          <a:bodyPr>
            <a:normAutofit fontScale="90000"/>
          </a:bodyPr>
          <a:lstStyle/>
          <a:p>
            <a:r>
              <a:rPr lang="en-US" b="1" u="sng" dirty="0" smtClean="0">
                <a:solidFill>
                  <a:schemeClr val="accent2">
                    <a:lumMod val="75000"/>
                  </a:schemeClr>
                </a:solidFill>
              </a:rPr>
              <a:t/>
            </a:r>
            <a:br>
              <a:rPr lang="en-US" b="1" u="sng" dirty="0" smtClean="0">
                <a:solidFill>
                  <a:schemeClr val="accent2">
                    <a:lumMod val="75000"/>
                  </a:schemeClr>
                </a:solidFill>
              </a:rPr>
            </a:br>
            <a:r>
              <a:rPr lang="en-US" b="1" u="sng" dirty="0" smtClean="0">
                <a:solidFill>
                  <a:schemeClr val="accent2">
                    <a:lumMod val="75000"/>
                  </a:schemeClr>
                </a:solidFill>
              </a:rPr>
              <a:t/>
            </a:r>
            <a:br>
              <a:rPr lang="en-US" b="1" u="sng" dirty="0" smtClean="0">
                <a:solidFill>
                  <a:schemeClr val="accent2">
                    <a:lumMod val="75000"/>
                  </a:schemeClr>
                </a:solidFill>
              </a:rPr>
            </a:br>
            <a:r>
              <a:rPr lang="en-US" b="1" u="sng" dirty="0" smtClean="0">
                <a:solidFill>
                  <a:schemeClr val="accent2">
                    <a:lumMod val="75000"/>
                  </a:schemeClr>
                </a:solidFill>
              </a:rPr>
              <a:t/>
            </a:r>
            <a:br>
              <a:rPr lang="en-US" b="1" u="sng" dirty="0" smtClean="0">
                <a:solidFill>
                  <a:schemeClr val="accent2">
                    <a:lumMod val="75000"/>
                  </a:schemeClr>
                </a:solidFill>
              </a:rPr>
            </a:br>
            <a:r>
              <a:rPr lang="en-US" b="1" u="sng" dirty="0" smtClean="0">
                <a:solidFill>
                  <a:schemeClr val="accent2">
                    <a:lumMod val="75000"/>
                  </a:schemeClr>
                </a:solidFill>
                <a:latin typeface="Arial Narrow" pitchFamily="34" charset="0"/>
              </a:rPr>
              <a:t>Management Information System  </a:t>
            </a:r>
            <a:r>
              <a:rPr lang="en-US" b="1" dirty="0" smtClean="0">
                <a:solidFill>
                  <a:schemeClr val="accent2">
                    <a:lumMod val="75000"/>
                  </a:schemeClr>
                </a:solidFill>
                <a:latin typeface="Arial Narrow" pitchFamily="34" charset="0"/>
              </a:rPr>
              <a:t/>
            </a:r>
            <a:br>
              <a:rPr lang="en-US" b="1" dirty="0" smtClean="0">
                <a:solidFill>
                  <a:schemeClr val="accent2">
                    <a:lumMod val="75000"/>
                  </a:schemeClr>
                </a:solidFill>
                <a:latin typeface="Arial Narrow" pitchFamily="34" charset="0"/>
              </a:rPr>
            </a:br>
            <a:r>
              <a:rPr lang="en-US" b="1" dirty="0" smtClean="0">
                <a:solidFill>
                  <a:schemeClr val="accent2">
                    <a:lumMod val="75000"/>
                  </a:schemeClr>
                </a:solidFill>
                <a:latin typeface="Arial Narrow" pitchFamily="34" charset="0"/>
              </a:rPr>
              <a:t> </a:t>
            </a:r>
            <a:r>
              <a:rPr lang="en-US" b="1" dirty="0" smtClean="0">
                <a:solidFill>
                  <a:srgbClr val="FF0000"/>
                </a:solidFill>
                <a:latin typeface="Arial Narrow" pitchFamily="34" charset="0"/>
              </a:rPr>
              <a:t>(MIS)</a:t>
            </a:r>
            <a:r>
              <a:rPr lang="en-US" b="1" dirty="0" smtClean="0">
                <a:solidFill>
                  <a:schemeClr val="tx1">
                    <a:lumMod val="85000"/>
                    <a:lumOff val="15000"/>
                  </a:schemeClr>
                </a:solidFill>
                <a:latin typeface="Arial Narrow" pitchFamily="34" charset="0"/>
              </a:rPr>
              <a:t/>
            </a:r>
            <a:br>
              <a:rPr lang="en-US" b="1" dirty="0" smtClean="0">
                <a:solidFill>
                  <a:schemeClr val="tx1">
                    <a:lumMod val="85000"/>
                    <a:lumOff val="15000"/>
                  </a:schemeClr>
                </a:solidFill>
                <a:latin typeface="Arial Narrow" pitchFamily="34" charset="0"/>
              </a:rPr>
            </a:br>
            <a:r>
              <a:rPr lang="en-US" b="1" dirty="0" smtClean="0">
                <a:solidFill>
                  <a:schemeClr val="tx1">
                    <a:lumMod val="85000"/>
                    <a:lumOff val="15000"/>
                  </a:schemeClr>
                </a:solidFill>
              </a:rPr>
              <a:t/>
            </a:r>
            <a:br>
              <a:rPr lang="en-US" b="1" dirty="0" smtClean="0">
                <a:solidFill>
                  <a:schemeClr val="tx1">
                    <a:lumMod val="85000"/>
                    <a:lumOff val="15000"/>
                  </a:schemeClr>
                </a:solidFill>
              </a:rPr>
            </a:br>
            <a:r>
              <a:rPr lang="en-US" b="1" dirty="0" smtClean="0">
                <a:solidFill>
                  <a:schemeClr val="tx1">
                    <a:lumMod val="85000"/>
                    <a:lumOff val="15000"/>
                  </a:schemeClr>
                </a:solidFill>
              </a:rPr>
              <a:t/>
            </a:r>
            <a:br>
              <a:rPr lang="en-US" b="1" dirty="0" smtClean="0">
                <a:solidFill>
                  <a:schemeClr val="tx1">
                    <a:lumMod val="85000"/>
                    <a:lumOff val="15000"/>
                  </a:schemeClr>
                </a:solidFill>
              </a:rPr>
            </a:br>
            <a:endParaRPr lang="en-US" sz="3200" b="1" dirty="0">
              <a:solidFill>
                <a:srgbClr val="7030A0"/>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rmAutofit lnSpcReduction="10000"/>
          </a:bodyPr>
          <a:lstStyle/>
          <a:p>
            <a:pPr>
              <a:buNone/>
            </a:pPr>
            <a:r>
              <a:rPr lang="en-US" dirty="0" smtClean="0"/>
              <a:t>	     		</a:t>
            </a:r>
            <a:r>
              <a:rPr lang="en-US" sz="2000" b="1" dirty="0" smtClean="0"/>
              <a:t>                                                  </a:t>
            </a:r>
            <a:r>
              <a:rPr lang="en-US" b="1" dirty="0" smtClean="0"/>
              <a:t>                </a:t>
            </a:r>
            <a:r>
              <a:rPr lang="en-US" sz="2000" b="1" dirty="0" smtClean="0">
                <a:solidFill>
                  <a:srgbClr val="92D050"/>
                </a:solidFill>
              </a:rPr>
              <a:t>W</a:t>
            </a:r>
            <a:r>
              <a:rPr lang="en-US" sz="2000" i="1" u="sng" dirty="0" smtClean="0">
                <a:solidFill>
                  <a:srgbClr val="00B050"/>
                </a:solidFill>
              </a:rPr>
              <a:t>ork/feedback Flows</a:t>
            </a:r>
          </a:p>
          <a:p>
            <a:pPr>
              <a:buNone/>
            </a:pPr>
            <a:r>
              <a:rPr lang="en-US" sz="2000" dirty="0" smtClean="0"/>
              <a:t>              </a:t>
            </a:r>
            <a:r>
              <a:rPr lang="en-US" sz="2000" b="1" dirty="0" smtClean="0">
                <a:solidFill>
                  <a:srgbClr val="7030A0"/>
                </a:solidFill>
              </a:rPr>
              <a:t>Top Level Management</a:t>
            </a:r>
            <a:r>
              <a:rPr lang="en-US" sz="2000" dirty="0" smtClean="0"/>
              <a:t> </a:t>
            </a:r>
            <a:r>
              <a:rPr lang="en-US" sz="2000" dirty="0" smtClean="0">
                <a:solidFill>
                  <a:srgbClr val="7030A0"/>
                </a:solidFill>
              </a:rPr>
              <a:t>                                                              </a:t>
            </a:r>
            <a:r>
              <a:rPr lang="en-US" sz="2000" dirty="0" smtClean="0">
                <a:solidFill>
                  <a:srgbClr val="00B050"/>
                </a:solidFill>
              </a:rPr>
              <a:t>(Information)</a:t>
            </a:r>
          </a:p>
          <a:p>
            <a:pPr>
              <a:buNone/>
            </a:pPr>
            <a:r>
              <a:rPr lang="en-US" sz="2000" dirty="0" smtClean="0"/>
              <a:t>                                                                                                                       </a:t>
            </a:r>
            <a:r>
              <a:rPr lang="en-US" sz="2000" u="sng" dirty="0" smtClean="0">
                <a:solidFill>
                  <a:schemeClr val="tx2"/>
                </a:solidFill>
              </a:rPr>
              <a:t>Command Flows</a:t>
            </a:r>
          </a:p>
          <a:p>
            <a:pPr>
              <a:buNone/>
            </a:pPr>
            <a:r>
              <a:rPr lang="en-US" sz="2000" dirty="0" smtClean="0"/>
              <a:t>		</a:t>
            </a:r>
            <a:r>
              <a:rPr lang="en-US" sz="2000" b="1" dirty="0" smtClean="0"/>
              <a:t> </a:t>
            </a:r>
            <a:r>
              <a:rPr lang="en-US" sz="2000" b="1" dirty="0" smtClean="0">
                <a:solidFill>
                  <a:srgbClr val="7030A0"/>
                </a:solidFill>
              </a:rPr>
              <a:t>Middle Level Management</a:t>
            </a:r>
            <a:r>
              <a:rPr lang="en-US" sz="2000" dirty="0" smtClean="0"/>
              <a:t>                                                          </a:t>
            </a:r>
            <a:r>
              <a:rPr lang="en-US" sz="2000" dirty="0" smtClean="0">
                <a:solidFill>
                  <a:schemeClr val="tx2"/>
                </a:solidFill>
              </a:rPr>
              <a:t>(Information)</a:t>
            </a:r>
            <a:r>
              <a:rPr lang="en-US" sz="2000" dirty="0" smtClean="0"/>
              <a:t>                  				</a:t>
            </a:r>
          </a:p>
          <a:p>
            <a:pPr>
              <a:buNone/>
            </a:pPr>
            <a:r>
              <a:rPr lang="en-US" sz="2000" dirty="0" smtClean="0"/>
              <a:t>									</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                                     </a:t>
            </a:r>
            <a:r>
              <a:rPr lang="en-US" sz="2000" b="1" dirty="0" smtClean="0">
                <a:solidFill>
                  <a:schemeClr val="accent2">
                    <a:lumMod val="75000"/>
                  </a:schemeClr>
                </a:solidFill>
              </a:rPr>
              <a:t>Assistants/Supervisors/Executives etc.</a:t>
            </a:r>
            <a:r>
              <a:rPr lang="en-US" sz="2000" dirty="0" smtClean="0"/>
              <a:t>   </a:t>
            </a:r>
          </a:p>
          <a:p>
            <a:pPr>
              <a:buNone/>
            </a:pPr>
            <a:r>
              <a:rPr lang="en-US" sz="2000" dirty="0" smtClean="0"/>
              <a:t>                                   </a:t>
            </a:r>
            <a:endParaRPr lang="en-US" sz="2000" b="1" dirty="0" smtClean="0">
              <a:solidFill>
                <a:schemeClr val="accent2">
                  <a:lumMod val="75000"/>
                </a:schemeClr>
              </a:solidFill>
            </a:endParaRPr>
          </a:p>
          <a:p>
            <a:pPr>
              <a:buNone/>
            </a:pPr>
            <a:endParaRPr lang="en-US" sz="2000" dirty="0" smtClean="0"/>
          </a:p>
          <a:p>
            <a:pPr>
              <a:buNone/>
            </a:pPr>
            <a:endParaRPr lang="en-US" sz="2000" dirty="0" smtClean="0"/>
          </a:p>
          <a:p>
            <a:pPr>
              <a:buNone/>
            </a:pPr>
            <a:r>
              <a:rPr lang="en-US" sz="2000" dirty="0" smtClean="0"/>
              <a:t>	</a:t>
            </a:r>
            <a:r>
              <a:rPr lang="en-US" sz="2000" b="1" dirty="0" smtClean="0">
                <a:solidFill>
                  <a:srgbClr val="7030A0"/>
                </a:solidFill>
              </a:rPr>
              <a:t>Low Level Management</a:t>
            </a:r>
            <a:r>
              <a:rPr lang="en-US" sz="2000" dirty="0" smtClean="0"/>
              <a:t>		</a:t>
            </a:r>
            <a:endParaRPr lang="en-US" sz="2000" dirty="0" smtClean="0">
              <a:solidFill>
                <a:schemeClr val="accent2"/>
              </a:solidFill>
            </a:endParaRPr>
          </a:p>
          <a:p>
            <a:pPr>
              <a:buNone/>
            </a:pPr>
            <a:r>
              <a:rPr lang="en-US" sz="2000" dirty="0" smtClean="0"/>
              <a:t>								</a:t>
            </a:r>
            <a:endParaRPr lang="en-US" sz="2000" dirty="0"/>
          </a:p>
        </p:txBody>
      </p:sp>
      <p:sp>
        <p:nvSpPr>
          <p:cNvPr id="2" name="Title 1"/>
          <p:cNvSpPr>
            <a:spLocks noGrp="1"/>
          </p:cNvSpPr>
          <p:nvPr>
            <p:ph type="title"/>
          </p:nvPr>
        </p:nvSpPr>
        <p:spPr>
          <a:xfrm>
            <a:off x="457200" y="152400"/>
            <a:ext cx="8229600" cy="715962"/>
          </a:xfrm>
        </p:spPr>
        <p:txBody>
          <a:bodyPr>
            <a:normAutofit fontScale="90000"/>
          </a:bodyPr>
          <a:lstStyle/>
          <a:p>
            <a:r>
              <a:rPr lang="en-US" sz="3600" b="1" u="sng" dirty="0" smtClean="0">
                <a:solidFill>
                  <a:srgbClr val="FF0000"/>
                </a:solidFill>
              </a:rPr>
              <a:t>Management Hierarchy </a:t>
            </a:r>
            <a:br>
              <a:rPr lang="en-US" sz="3600" b="1" u="sng" dirty="0" smtClean="0">
                <a:solidFill>
                  <a:srgbClr val="FF0000"/>
                </a:solidFill>
              </a:rPr>
            </a:br>
            <a:r>
              <a:rPr lang="en-US" sz="3600" b="1" u="sng" dirty="0" smtClean="0">
                <a:solidFill>
                  <a:srgbClr val="FF0000"/>
                </a:solidFill>
              </a:rPr>
              <a:t>in any Business Organization   </a:t>
            </a:r>
            <a:endParaRPr lang="en-US" sz="3600" b="1" u="sng" dirty="0">
              <a:solidFill>
                <a:srgbClr val="FF0000"/>
              </a:solidFill>
            </a:endParaRPr>
          </a:p>
        </p:txBody>
      </p:sp>
      <p:sp>
        <p:nvSpPr>
          <p:cNvPr id="4" name="Rounded Rectangle 3"/>
          <p:cNvSpPr/>
          <p:nvPr/>
        </p:nvSpPr>
        <p:spPr>
          <a:xfrm>
            <a:off x="3429000" y="1066800"/>
            <a:ext cx="2133600" cy="838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President/Chairman/Chancellor/CEO</a:t>
            </a:r>
            <a:endParaRPr lang="en-US" dirty="0"/>
          </a:p>
        </p:txBody>
      </p:sp>
      <p:cxnSp>
        <p:nvCxnSpPr>
          <p:cNvPr id="6" name="Straight Connector 5"/>
          <p:cNvCxnSpPr>
            <a:stCxn id="4" idx="2"/>
          </p:cNvCxnSpPr>
          <p:nvPr/>
        </p:nvCxnSpPr>
        <p:spPr>
          <a:xfrm flipH="1">
            <a:off x="4495006" y="1905794"/>
            <a:ext cx="794"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24000" y="2743200"/>
            <a:ext cx="609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294606" y="2971800"/>
            <a:ext cx="457994" cy="794"/>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4800" y="3124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Mgr./Dean</a:t>
            </a:r>
          </a:p>
          <a:p>
            <a:pPr algn="ctr"/>
            <a:r>
              <a:rPr lang="en-US" sz="1600" dirty="0" smtClean="0"/>
              <a:t>Production/ </a:t>
            </a:r>
            <a:r>
              <a:rPr lang="en-US" sz="1400" dirty="0" smtClean="0"/>
              <a:t>Manufacturing</a:t>
            </a:r>
            <a:endParaRPr lang="en-US" sz="1400" dirty="0"/>
          </a:p>
        </p:txBody>
      </p:sp>
      <p:sp>
        <p:nvSpPr>
          <p:cNvPr id="20" name="Rectangle 19"/>
          <p:cNvSpPr/>
          <p:nvPr/>
        </p:nvSpPr>
        <p:spPr>
          <a:xfrm>
            <a:off x="1752600" y="31242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Mgr./Head</a:t>
            </a:r>
          </a:p>
          <a:p>
            <a:pPr algn="ctr"/>
            <a:r>
              <a:rPr lang="en-US" dirty="0" smtClean="0"/>
              <a:t>Sales</a:t>
            </a:r>
            <a:endParaRPr lang="en-US" dirty="0"/>
          </a:p>
        </p:txBody>
      </p:sp>
      <p:sp>
        <p:nvSpPr>
          <p:cNvPr id="21" name="Rectangle 20"/>
          <p:cNvSpPr/>
          <p:nvPr/>
        </p:nvSpPr>
        <p:spPr>
          <a:xfrm>
            <a:off x="3124200" y="3124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Mgr.</a:t>
            </a:r>
          </a:p>
          <a:p>
            <a:pPr algn="ctr"/>
            <a:r>
              <a:rPr lang="en-US" dirty="0" smtClean="0"/>
              <a:t>Marketing</a:t>
            </a:r>
            <a:endParaRPr lang="en-US" dirty="0"/>
          </a:p>
        </p:txBody>
      </p:sp>
      <p:sp>
        <p:nvSpPr>
          <p:cNvPr id="22" name="Rectangle 21"/>
          <p:cNvSpPr/>
          <p:nvPr/>
        </p:nvSpPr>
        <p:spPr>
          <a:xfrm>
            <a:off x="4572000" y="3124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Mgr.</a:t>
            </a:r>
          </a:p>
          <a:p>
            <a:pPr algn="ctr"/>
            <a:r>
              <a:rPr lang="en-US" dirty="0" smtClean="0"/>
              <a:t>Accounts</a:t>
            </a:r>
            <a:endParaRPr lang="en-US" dirty="0"/>
          </a:p>
        </p:txBody>
      </p:sp>
      <p:sp>
        <p:nvSpPr>
          <p:cNvPr id="23" name="Rectangle 22"/>
          <p:cNvSpPr/>
          <p:nvPr/>
        </p:nvSpPr>
        <p:spPr>
          <a:xfrm>
            <a:off x="6019800" y="3124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Mgr.</a:t>
            </a:r>
          </a:p>
          <a:p>
            <a:pPr algn="ctr"/>
            <a:r>
              <a:rPr lang="en-US" dirty="0" smtClean="0"/>
              <a:t>HR</a:t>
            </a:r>
            <a:endParaRPr lang="en-US" dirty="0"/>
          </a:p>
        </p:txBody>
      </p:sp>
      <p:sp>
        <p:nvSpPr>
          <p:cNvPr id="24" name="Rectangle 23"/>
          <p:cNvSpPr/>
          <p:nvPr/>
        </p:nvSpPr>
        <p:spPr>
          <a:xfrm>
            <a:off x="7467600" y="3124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Mgr.</a:t>
            </a:r>
          </a:p>
          <a:p>
            <a:pPr algn="ctr"/>
            <a:r>
              <a:rPr lang="en-US" dirty="0" smtClean="0"/>
              <a:t>SCM</a:t>
            </a:r>
            <a:endParaRPr lang="en-US" dirty="0"/>
          </a:p>
        </p:txBody>
      </p:sp>
      <p:sp>
        <p:nvSpPr>
          <p:cNvPr id="26" name="Rectangle 25"/>
          <p:cNvSpPr/>
          <p:nvPr/>
        </p:nvSpPr>
        <p:spPr>
          <a:xfrm>
            <a:off x="1524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0668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8288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6670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4290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1910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9530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7912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6294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74676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229600" y="5029200"/>
            <a:ext cx="685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4495006" y="1905794"/>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1372394" y="2971800"/>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2096294" y="29337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3620294" y="29329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5144294" y="29329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6134894" y="29329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7430294" y="29329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8382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85800" y="44958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27" idx="0"/>
          </p:cNvCxnSpPr>
          <p:nvPr/>
        </p:nvCxnSpPr>
        <p:spPr>
          <a:xfrm rot="5400000">
            <a:off x="1162050" y="474345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381000" y="47244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0" idx="2"/>
          </p:cNvCxnSpPr>
          <p:nvPr/>
        </p:nvCxnSpPr>
        <p:spPr>
          <a:xfrm rot="5400000">
            <a:off x="2075656" y="4171950"/>
            <a:ext cx="610394" cy="388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133600" y="44958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1905000" y="4724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2667794" y="47236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a:off x="3696494" y="4152106"/>
            <a:ext cx="532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657600" y="44196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3390900" y="4686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4152900" y="4686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5143500" y="41529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029200" y="4419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4761706" y="4686300"/>
            <a:ext cx="534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5400000">
            <a:off x="5600700" y="4686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34" idx="0"/>
          </p:cNvCxnSpPr>
          <p:nvPr/>
        </p:nvCxnSpPr>
        <p:spPr>
          <a:xfrm rot="16200000" flipH="1">
            <a:off x="6381750" y="443865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80772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8077200" y="4495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7809706" y="4762500"/>
            <a:ext cx="534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8343503" y="4762897"/>
            <a:ext cx="5341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Curved Right Arrow 106"/>
          <p:cNvSpPr/>
          <p:nvPr/>
        </p:nvSpPr>
        <p:spPr>
          <a:xfrm rot="10800000">
            <a:off x="8458200" y="1143000"/>
            <a:ext cx="228600" cy="457200"/>
          </a:xfrm>
          <a:prstGeom prst="curvedRightArrow">
            <a:avLst/>
          </a:prstGeom>
          <a:effectLst>
            <a:outerShdw blurRad="50800" dist="50800" dir="5400000" algn="ctr" rotWithShape="0">
              <a:srgbClr val="00B05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08" name="Curved Right Arrow 107"/>
          <p:cNvSpPr/>
          <p:nvPr/>
        </p:nvSpPr>
        <p:spPr>
          <a:xfrm rot="10800000">
            <a:off x="8686800" y="3810000"/>
            <a:ext cx="457200" cy="1143000"/>
          </a:xfrm>
          <a:prstGeom prst="curvedRightArrow">
            <a:avLst/>
          </a:prstGeom>
          <a:effectLst>
            <a:outerShdw blurRad="50800" dist="50800" dir="5400000" algn="ctr" rotWithShape="0">
              <a:srgbClr val="00B05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Curved Right Arrow 108"/>
          <p:cNvSpPr/>
          <p:nvPr/>
        </p:nvSpPr>
        <p:spPr>
          <a:xfrm rot="10800000">
            <a:off x="5638800" y="1676400"/>
            <a:ext cx="457200" cy="1143000"/>
          </a:xfrm>
          <a:prstGeom prst="curvedRightArrow">
            <a:avLst/>
          </a:prstGeom>
          <a:effectLst>
            <a:outerShdw blurRad="50800" dist="50800" dir="5400000" algn="ctr" rotWithShape="0">
              <a:srgbClr val="00B05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1" name="Straight Arrow Connector 110"/>
          <p:cNvCxnSpPr/>
          <p:nvPr/>
        </p:nvCxnSpPr>
        <p:spPr>
          <a:xfrm rot="5400000">
            <a:off x="8343900" y="21717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172200" y="1066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447506" y="1790700"/>
            <a:ext cx="14485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172200" y="2514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8114506" y="1790700"/>
            <a:ext cx="1448594"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txBody>
          <a:bodyPr>
            <a:normAutofit/>
          </a:bodyPr>
          <a:lstStyle/>
          <a:p>
            <a:pPr algn="just"/>
            <a:r>
              <a:rPr lang="en-US" dirty="0" smtClean="0">
                <a:solidFill>
                  <a:schemeClr val="accent2">
                    <a:lumMod val="50000"/>
                  </a:schemeClr>
                </a:solidFill>
                <a:latin typeface="Arial Narrow" pitchFamily="34" charset="0"/>
                <a:cs typeface="Arial" pitchFamily="34" charset="0"/>
              </a:rPr>
              <a:t>MIS </a:t>
            </a:r>
            <a:r>
              <a:rPr lang="en-US" dirty="0" smtClean="0">
                <a:solidFill>
                  <a:schemeClr val="accent2">
                    <a:lumMod val="50000"/>
                  </a:schemeClr>
                </a:solidFill>
                <a:latin typeface="Arial Narrow" pitchFamily="34" charset="0"/>
                <a:cs typeface="Arial" pitchFamily="34" charset="0"/>
              </a:rPr>
              <a:t>supplies decision makers with facts and enhances the overall decision making process. </a:t>
            </a:r>
            <a:endParaRPr lang="en-US" dirty="0" smtClean="0">
              <a:solidFill>
                <a:schemeClr val="accent2">
                  <a:lumMod val="50000"/>
                </a:schemeClr>
              </a:solidFill>
              <a:latin typeface="Arial Narrow" pitchFamily="34" charset="0"/>
              <a:cs typeface="Arial" pitchFamily="34" charset="0"/>
            </a:endParaRPr>
          </a:p>
          <a:p>
            <a:pPr algn="just"/>
            <a:r>
              <a:rPr lang="en-US" dirty="0" smtClean="0">
                <a:solidFill>
                  <a:schemeClr val="accent2">
                    <a:lumMod val="50000"/>
                  </a:schemeClr>
                </a:solidFill>
                <a:latin typeface="Arial Narrow" pitchFamily="34" charset="0"/>
                <a:cs typeface="Arial" pitchFamily="34" charset="0"/>
              </a:rPr>
              <a:t>MIS </a:t>
            </a:r>
            <a:r>
              <a:rPr lang="en-US" dirty="0" smtClean="0">
                <a:solidFill>
                  <a:schemeClr val="accent2">
                    <a:lumMod val="50000"/>
                  </a:schemeClr>
                </a:solidFill>
                <a:latin typeface="Arial Narrow" pitchFamily="34" charset="0"/>
                <a:cs typeface="Arial" pitchFamily="34" charset="0"/>
              </a:rPr>
              <a:t>also enhances job performance throughout the organization as data and information availability and processing done on time, this helps the board and management in taking strategic decisions.</a:t>
            </a:r>
          </a:p>
          <a:p>
            <a:pPr algn="just">
              <a:buNone/>
            </a:pPr>
            <a:r>
              <a:rPr lang="en-US" dirty="0" smtClean="0">
                <a:solidFill>
                  <a:schemeClr val="accent2">
                    <a:lumMod val="50000"/>
                  </a:schemeClr>
                </a:solidFill>
                <a:latin typeface="Arial Narrow" pitchFamily="34" charset="0"/>
                <a:cs typeface="Arial" pitchFamily="34" charset="0"/>
              </a:rPr>
              <a:t>  </a:t>
            </a:r>
            <a:endParaRPr lang="en-US" dirty="0">
              <a:solidFill>
                <a:schemeClr val="accent2">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lstStyle/>
          <a:p>
            <a:r>
              <a:rPr lang="en-US" u="sng" dirty="0" smtClean="0">
                <a:solidFill>
                  <a:schemeClr val="tx2">
                    <a:lumMod val="60000"/>
                    <a:lumOff val="40000"/>
                  </a:schemeClr>
                </a:solidFill>
                <a:latin typeface="Arial" pitchFamily="34" charset="0"/>
                <a:cs typeface="Arial" pitchFamily="34" charset="0"/>
              </a:rPr>
              <a:t>Use of MIS</a:t>
            </a:r>
            <a:endParaRPr lang="en-US" u="sng" dirty="0">
              <a:solidFill>
                <a:schemeClr val="tx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lstStyle/>
          <a:p>
            <a:r>
              <a:rPr lang="en-US" dirty="0" smtClean="0">
                <a:solidFill>
                  <a:schemeClr val="accent2">
                    <a:lumMod val="50000"/>
                  </a:schemeClr>
                </a:solidFill>
                <a:latin typeface="Arial Narrow" pitchFamily="34" charset="0"/>
              </a:rPr>
              <a:t>Policies or Practices</a:t>
            </a:r>
          </a:p>
          <a:p>
            <a:r>
              <a:rPr lang="en-US" dirty="0" smtClean="0">
                <a:solidFill>
                  <a:schemeClr val="accent2">
                    <a:lumMod val="50000"/>
                  </a:schemeClr>
                </a:solidFill>
                <a:latin typeface="Arial Narrow" pitchFamily="34" charset="0"/>
              </a:rPr>
              <a:t>Operational process</a:t>
            </a:r>
          </a:p>
          <a:p>
            <a:r>
              <a:rPr lang="en-US" dirty="0" smtClean="0">
                <a:solidFill>
                  <a:schemeClr val="accent2">
                    <a:lumMod val="50000"/>
                  </a:schemeClr>
                </a:solidFill>
                <a:latin typeface="Arial Narrow" pitchFamily="34" charset="0"/>
              </a:rPr>
              <a:t>Staff &amp; Management</a:t>
            </a:r>
          </a:p>
          <a:p>
            <a:r>
              <a:rPr lang="en-US" dirty="0" smtClean="0">
                <a:solidFill>
                  <a:schemeClr val="accent2">
                    <a:lumMod val="50000"/>
                  </a:schemeClr>
                </a:solidFill>
                <a:latin typeface="Arial Narrow" pitchFamily="34" charset="0"/>
              </a:rPr>
              <a:t>Feedback </a:t>
            </a:r>
            <a:endParaRPr lang="en-US" dirty="0">
              <a:solidFill>
                <a:schemeClr val="accent2">
                  <a:lumMod val="50000"/>
                </a:schemeClr>
              </a:solidFill>
              <a:latin typeface="Arial Narrow" pitchFamily="34" charset="0"/>
            </a:endParaRPr>
          </a:p>
        </p:txBody>
      </p:sp>
      <p:sp>
        <p:nvSpPr>
          <p:cNvPr id="2" name="Title 1"/>
          <p:cNvSpPr>
            <a:spLocks noGrp="1"/>
          </p:cNvSpPr>
          <p:nvPr>
            <p:ph type="title"/>
          </p:nvPr>
        </p:nvSpPr>
        <p:spPr>
          <a:xfrm>
            <a:off x="457200" y="274638"/>
            <a:ext cx="8229600" cy="2011362"/>
          </a:xfrm>
        </p:spPr>
        <p:txBody>
          <a:bodyPr>
            <a:noAutofit/>
          </a:bodyPr>
          <a:lstStyle/>
          <a:p>
            <a:pPr algn="l"/>
            <a:r>
              <a:rPr lang="en-US" sz="3200" dirty="0" smtClean="0">
                <a:solidFill>
                  <a:schemeClr val="tx2"/>
                </a:solidFill>
                <a:latin typeface="Arial Narrow" pitchFamily="34" charset="0"/>
              </a:rPr>
              <a:t>MIS should be used to </a:t>
            </a:r>
            <a:r>
              <a:rPr lang="en-US" sz="3200" i="1" dirty="0" smtClean="0">
                <a:solidFill>
                  <a:schemeClr val="tx2"/>
                </a:solidFill>
                <a:latin typeface="Arial Narrow" pitchFamily="34" charset="0"/>
              </a:rPr>
              <a:t>recognize , monitor , measure ,limit and manage risks</a:t>
            </a:r>
            <a:r>
              <a:rPr lang="en-US" sz="3200" dirty="0" smtClean="0">
                <a:solidFill>
                  <a:schemeClr val="tx2"/>
                </a:solidFill>
                <a:latin typeface="Arial Narrow" pitchFamily="34" charset="0"/>
              </a:rPr>
              <a:t>. Management involves four main elements :</a:t>
            </a:r>
            <a:endParaRPr lang="en-US" sz="3200" dirty="0">
              <a:solidFill>
                <a:schemeClr val="tx2"/>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solidFill>
                  <a:schemeClr val="accent2"/>
                </a:solidFill>
                <a:latin typeface="Arial Narrow" pitchFamily="34" charset="0"/>
              </a:rPr>
              <a:t>Bank Information System</a:t>
            </a:r>
          </a:p>
          <a:p>
            <a:r>
              <a:rPr lang="en-US" sz="3600" dirty="0" smtClean="0">
                <a:solidFill>
                  <a:schemeClr val="accent2"/>
                </a:solidFill>
                <a:latin typeface="Arial Narrow" pitchFamily="34" charset="0"/>
              </a:rPr>
              <a:t>Railways Information System</a:t>
            </a:r>
          </a:p>
          <a:p>
            <a:r>
              <a:rPr lang="en-US" sz="3600" dirty="0" smtClean="0">
                <a:solidFill>
                  <a:schemeClr val="accent2"/>
                </a:solidFill>
                <a:latin typeface="Arial Narrow" pitchFamily="34" charset="0"/>
              </a:rPr>
              <a:t>Educational Information System etc</a:t>
            </a:r>
            <a:r>
              <a:rPr lang="en-US" dirty="0" smtClean="0">
                <a:solidFill>
                  <a:schemeClr val="accent2"/>
                </a:solidFill>
                <a:latin typeface="Arial Narrow" pitchFamily="34" charset="0"/>
              </a:rPr>
              <a:t>.</a:t>
            </a:r>
            <a:endParaRPr lang="en-US" dirty="0">
              <a:solidFill>
                <a:schemeClr val="accent2"/>
              </a:solidFill>
              <a:latin typeface="Arial Narrow" pitchFamily="34" charset="0"/>
            </a:endParaRPr>
          </a:p>
        </p:txBody>
      </p:sp>
      <p:sp>
        <p:nvSpPr>
          <p:cNvPr id="2" name="Title 1"/>
          <p:cNvSpPr>
            <a:spLocks noGrp="1"/>
          </p:cNvSpPr>
          <p:nvPr>
            <p:ph type="title"/>
          </p:nvPr>
        </p:nvSpPr>
        <p:spPr/>
        <p:txBody>
          <a:bodyPr/>
          <a:lstStyle/>
          <a:p>
            <a:r>
              <a:rPr lang="en-US" u="sng" dirty="0" smtClean="0">
                <a:solidFill>
                  <a:schemeClr val="tx2"/>
                </a:solidFill>
                <a:latin typeface="Arial Narrow" pitchFamily="34" charset="0"/>
              </a:rPr>
              <a:t>Examples of MIS</a:t>
            </a:r>
            <a:endParaRPr lang="en-US" u="sng" dirty="0">
              <a:solidFill>
                <a:schemeClr val="tx2"/>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Wingdings" pitchFamily="2" charset="2"/>
              <a:buChar char="§"/>
            </a:pPr>
            <a:r>
              <a:rPr lang="en-US" dirty="0" smtClean="0">
                <a:solidFill>
                  <a:schemeClr val="tx2">
                    <a:lumMod val="75000"/>
                  </a:schemeClr>
                </a:solidFill>
              </a:rPr>
              <a:t>Introduction</a:t>
            </a:r>
          </a:p>
          <a:p>
            <a:pPr marL="514350" indent="-514350">
              <a:buFont typeface="Wingdings" pitchFamily="2" charset="2"/>
              <a:buChar char="§"/>
            </a:pPr>
            <a:r>
              <a:rPr lang="en-US" dirty="0" smtClean="0">
                <a:solidFill>
                  <a:schemeClr val="tx2">
                    <a:lumMod val="75000"/>
                  </a:schemeClr>
                </a:solidFill>
              </a:rPr>
              <a:t>Definition</a:t>
            </a:r>
          </a:p>
          <a:p>
            <a:pPr marL="514350" indent="-514350">
              <a:buFont typeface="Wingdings" pitchFamily="2" charset="2"/>
              <a:buChar char="§"/>
            </a:pPr>
            <a:r>
              <a:rPr lang="en-US" dirty="0" smtClean="0">
                <a:solidFill>
                  <a:schemeClr val="tx2">
                    <a:lumMod val="75000"/>
                  </a:schemeClr>
                </a:solidFill>
              </a:rPr>
              <a:t>Goals</a:t>
            </a:r>
          </a:p>
          <a:p>
            <a:pPr marL="514350" indent="-514350">
              <a:buFont typeface="Wingdings" pitchFamily="2" charset="2"/>
              <a:buChar char="§"/>
            </a:pPr>
            <a:r>
              <a:rPr lang="en-US" dirty="0" smtClean="0">
                <a:solidFill>
                  <a:schemeClr val="tx2">
                    <a:lumMod val="75000"/>
                  </a:schemeClr>
                </a:solidFill>
              </a:rPr>
              <a:t>Use</a:t>
            </a:r>
          </a:p>
          <a:p>
            <a:pPr marL="514350" indent="-514350">
              <a:buFont typeface="Wingdings" pitchFamily="2" charset="2"/>
              <a:buChar char="§"/>
            </a:pPr>
            <a:r>
              <a:rPr lang="en-US" dirty="0" smtClean="0">
                <a:solidFill>
                  <a:schemeClr val="tx2">
                    <a:lumMod val="75000"/>
                  </a:schemeClr>
                </a:solidFill>
              </a:rPr>
              <a:t>Examples</a:t>
            </a:r>
          </a:p>
          <a:p>
            <a:endParaRPr lang="en-US" dirty="0"/>
          </a:p>
        </p:txBody>
      </p:sp>
      <p:sp>
        <p:nvSpPr>
          <p:cNvPr id="2" name="Title 1"/>
          <p:cNvSpPr>
            <a:spLocks noGrp="1"/>
          </p:cNvSpPr>
          <p:nvPr>
            <p:ph type="title"/>
          </p:nvPr>
        </p:nvSpPr>
        <p:spPr/>
        <p:txBody>
          <a:bodyPr>
            <a:normAutofit fontScale="90000"/>
          </a:bodyPr>
          <a:lstStyle/>
          <a:p>
            <a:r>
              <a:rPr lang="en-US" b="1" u="sng" dirty="0" smtClean="0">
                <a:solidFill>
                  <a:srgbClr val="FF0000"/>
                </a:solidFill>
              </a:rPr>
              <a:t>Foundation of Management Information System(MIS)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Management: </a:t>
            </a:r>
            <a:r>
              <a:rPr lang="en-US" dirty="0" smtClean="0"/>
              <a:t>management </a:t>
            </a:r>
            <a:r>
              <a:rPr lang="en-US" dirty="0"/>
              <a:t>covers the planning, control, and administration of the operations of a concern. The top management handles planning; the middle management concentrates on controlling; and the lower management is concerned with actual administration. </a:t>
            </a:r>
          </a:p>
        </p:txBody>
      </p:sp>
      <p:sp>
        <p:nvSpPr>
          <p:cNvPr id="3" name="Title 2"/>
          <p:cNvSpPr>
            <a:spLocks noGrp="1"/>
          </p:cNvSpPr>
          <p:nvPr>
            <p:ph type="title"/>
          </p:nvPr>
        </p:nvSpPr>
        <p:spPr/>
        <p:txBody>
          <a:bodyPr/>
          <a:lstStyle/>
          <a:p>
            <a:r>
              <a:rPr lang="en-US" u="sng" dirty="0">
                <a:solidFill>
                  <a:srgbClr val="0070C0"/>
                </a:solidFill>
              </a:rPr>
              <a:t>Introduction to MIS</a:t>
            </a:r>
            <a:endParaRPr lang="en-US" dirty="0"/>
          </a:p>
        </p:txBody>
      </p:sp>
    </p:spTree>
    <p:extLst>
      <p:ext uri="{BB962C8B-B14F-4D97-AF65-F5344CB8AC3E}">
        <p14:creationId xmlns:p14="http://schemas.microsoft.com/office/powerpoint/2010/main" val="383163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Information: </a:t>
            </a:r>
            <a:r>
              <a:rPr lang="en-US" dirty="0"/>
              <a:t>information, in MIS, means the processed data that helps the management in planning, controlling and operations. Data means all the facts arising out of the operations of the concern. Data is processed example recorded, summarized, compared and finally presented to the management in the form of MIS report. </a:t>
            </a:r>
          </a:p>
          <a:p>
            <a:r>
              <a:rPr lang="en-US" b="1" dirty="0" smtClean="0"/>
              <a:t>System</a:t>
            </a:r>
            <a:r>
              <a:rPr lang="en-US" b="1" dirty="0"/>
              <a:t>: </a:t>
            </a:r>
            <a:r>
              <a:rPr lang="en-US" dirty="0"/>
              <a:t>data is processed into information with the help of a system. A system is made up of inputs, processing, output and feedback or control. </a:t>
            </a:r>
          </a:p>
        </p:txBody>
      </p:sp>
      <p:sp>
        <p:nvSpPr>
          <p:cNvPr id="3" name="Title 2"/>
          <p:cNvSpPr>
            <a:spLocks noGrp="1"/>
          </p:cNvSpPr>
          <p:nvPr>
            <p:ph type="title"/>
          </p:nvPr>
        </p:nvSpPr>
        <p:spPr/>
        <p:txBody>
          <a:bodyPr/>
          <a:lstStyle/>
          <a:p>
            <a:r>
              <a:rPr lang="en-US" u="sng" dirty="0">
                <a:solidFill>
                  <a:srgbClr val="0070C0"/>
                </a:solidFill>
              </a:rPr>
              <a:t>Introduction to MIS</a:t>
            </a:r>
            <a:endParaRPr lang="en-US" dirty="0"/>
          </a:p>
        </p:txBody>
      </p:sp>
    </p:spTree>
    <p:extLst>
      <p:ext uri="{BB962C8B-B14F-4D97-AF65-F5344CB8AC3E}">
        <p14:creationId xmlns:p14="http://schemas.microsoft.com/office/powerpoint/2010/main" val="197080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Thus, Management Information System means a system for processing data in order to give proper information to the management for performing its functions. </a:t>
            </a:r>
          </a:p>
        </p:txBody>
      </p:sp>
      <p:sp>
        <p:nvSpPr>
          <p:cNvPr id="3" name="Title 2"/>
          <p:cNvSpPr>
            <a:spLocks noGrp="1"/>
          </p:cNvSpPr>
          <p:nvPr>
            <p:ph type="title"/>
          </p:nvPr>
        </p:nvSpPr>
        <p:spPr/>
        <p:txBody>
          <a:bodyPr/>
          <a:lstStyle/>
          <a:p>
            <a:r>
              <a:rPr lang="en-US" u="sng" dirty="0">
                <a:solidFill>
                  <a:srgbClr val="0070C0"/>
                </a:solidFill>
              </a:rPr>
              <a:t>Introduction to MIS</a:t>
            </a:r>
            <a:endParaRPr lang="en-US" dirty="0"/>
          </a:p>
        </p:txBody>
      </p:sp>
    </p:spTree>
    <p:extLst>
      <p:ext uri="{BB962C8B-B14F-4D97-AF65-F5344CB8AC3E}">
        <p14:creationId xmlns:p14="http://schemas.microsoft.com/office/powerpoint/2010/main" val="272984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A management information system (MIS) is a computer system consisting of hardware and software that serves as the backbone of an organization’s operations. </a:t>
            </a:r>
          </a:p>
          <a:p>
            <a:pPr algn="just"/>
            <a:r>
              <a:rPr lang="en-US" dirty="0"/>
              <a:t>An MIS gathers data from multiple online systems, analyzes the information, and reports data to aid in management decision-making.</a:t>
            </a:r>
          </a:p>
          <a:p>
            <a:pPr algn="just"/>
            <a:r>
              <a:rPr lang="en-US" dirty="0"/>
              <a:t>MIS is also the study of how such systems work.</a:t>
            </a:r>
          </a:p>
          <a:p>
            <a:endParaRPr lang="en-US" dirty="0"/>
          </a:p>
        </p:txBody>
      </p:sp>
      <p:sp>
        <p:nvSpPr>
          <p:cNvPr id="2" name="Title 1"/>
          <p:cNvSpPr>
            <a:spLocks noGrp="1"/>
          </p:cNvSpPr>
          <p:nvPr>
            <p:ph type="title"/>
          </p:nvPr>
        </p:nvSpPr>
        <p:spPr/>
        <p:txBody>
          <a:bodyPr/>
          <a:lstStyle/>
          <a:p>
            <a:r>
              <a:rPr lang="en-US" b="1" u="sng" dirty="0">
                <a:solidFill>
                  <a:srgbClr val="0070C0"/>
                </a:solidFill>
              </a:rPr>
              <a:t>Introduction to MIS</a:t>
            </a:r>
            <a:endParaRPr lang="en-US" dirty="0"/>
          </a:p>
        </p:txBody>
      </p:sp>
    </p:spTree>
    <p:extLst>
      <p:ext uri="{BB962C8B-B14F-4D97-AF65-F5344CB8AC3E}">
        <p14:creationId xmlns:p14="http://schemas.microsoft.com/office/powerpoint/2010/main" val="347078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143000"/>
          </a:xfrm>
        </p:spPr>
        <p:txBody>
          <a:bodyPr>
            <a:normAutofit fontScale="90000"/>
          </a:bodyPr>
          <a:lstStyle/>
          <a:p>
            <a:pPr algn="l"/>
            <a:r>
              <a:rPr lang="en-US" sz="4900" b="1" dirty="0" smtClean="0">
                <a:solidFill>
                  <a:srgbClr val="0070C0"/>
                </a:solidFill>
              </a:rPr>
              <a:t/>
            </a:r>
            <a:br>
              <a:rPr lang="en-US" sz="4900" b="1" dirty="0" smtClean="0">
                <a:solidFill>
                  <a:srgbClr val="0070C0"/>
                </a:solidFill>
              </a:rPr>
            </a:br>
            <a:r>
              <a:rPr lang="en-US" sz="4900" b="1" dirty="0">
                <a:solidFill>
                  <a:srgbClr val="0070C0"/>
                </a:solidFill>
              </a:rPr>
              <a:t/>
            </a:r>
            <a:br>
              <a:rPr lang="en-US" sz="4900" b="1" dirty="0">
                <a:solidFill>
                  <a:srgbClr val="0070C0"/>
                </a:solidFill>
              </a:rPr>
            </a:br>
            <a:r>
              <a:rPr lang="en-US" dirty="0" smtClean="0"/>
              <a:t/>
            </a:r>
            <a:br>
              <a:rPr lang="en-US" dirty="0" smtClean="0"/>
            </a:br>
            <a:r>
              <a:rPr lang="en-US" dirty="0" smtClean="0"/>
              <a:t/>
            </a:r>
            <a:br>
              <a:rPr lang="en-US" dirty="0" smtClean="0"/>
            </a:br>
            <a:r>
              <a:rPr lang="en-US" u="sng" dirty="0">
                <a:solidFill>
                  <a:srgbClr val="0070C0"/>
                </a:solidFill>
              </a:rPr>
              <a:t>Introduction to </a:t>
            </a:r>
            <a:r>
              <a:rPr lang="en-US" u="sng" dirty="0" smtClean="0">
                <a:solidFill>
                  <a:srgbClr val="0070C0"/>
                </a:solidFill>
              </a:rPr>
              <a:t>MIS</a:t>
            </a:r>
            <a:endParaRPr lang="en-US" dirty="0"/>
          </a:p>
        </p:txBody>
      </p:sp>
      <p:sp>
        <p:nvSpPr>
          <p:cNvPr id="3" name="Subtitle 2"/>
          <p:cNvSpPr>
            <a:spLocks noGrp="1"/>
          </p:cNvSpPr>
          <p:nvPr>
            <p:ph type="subTitle" idx="1"/>
          </p:nvPr>
        </p:nvSpPr>
        <p:spPr>
          <a:xfrm>
            <a:off x="381000" y="1066800"/>
            <a:ext cx="8382000" cy="4876800"/>
          </a:xfrm>
        </p:spPr>
        <p:txBody>
          <a:bodyPr>
            <a:normAutofit fontScale="62500" lnSpcReduction="20000"/>
          </a:bodyPr>
          <a:lstStyle/>
          <a:p>
            <a:pPr marL="685800" indent="-685800" algn="just">
              <a:buFont typeface="Arial" panose="020B0604020202020204" pitchFamily="34" charset="0"/>
              <a:buChar char="•"/>
            </a:pPr>
            <a:endParaRPr lang="en-US" sz="5100" dirty="0" smtClean="0">
              <a:solidFill>
                <a:schemeClr val="tx1"/>
              </a:solidFill>
              <a:latin typeface="Arial" pitchFamily="34" charset="0"/>
              <a:cs typeface="Arial" pitchFamily="34" charset="0"/>
            </a:endParaRPr>
          </a:p>
          <a:p>
            <a:pPr marL="685800" indent="-685800" algn="just">
              <a:buFont typeface="Arial" panose="020B0604020202020204" pitchFamily="34" charset="0"/>
              <a:buChar char="•"/>
            </a:pPr>
            <a:r>
              <a:rPr lang="en-US" sz="5100" dirty="0" smtClean="0">
                <a:solidFill>
                  <a:schemeClr val="tx1"/>
                </a:solidFill>
                <a:latin typeface="Arial" pitchFamily="34" charset="0"/>
                <a:cs typeface="Arial" pitchFamily="34" charset="0"/>
              </a:rPr>
              <a:t>MIS </a:t>
            </a:r>
            <a:r>
              <a:rPr lang="en-US" sz="5100" dirty="0" smtClean="0">
                <a:solidFill>
                  <a:schemeClr val="tx1"/>
                </a:solidFill>
                <a:latin typeface="Arial" pitchFamily="34" charset="0"/>
                <a:cs typeface="Arial" pitchFamily="34" charset="0"/>
              </a:rPr>
              <a:t>is a System or Process that provides the information necessary to manage an organization effectively. </a:t>
            </a:r>
          </a:p>
          <a:p>
            <a:pPr marL="685800" indent="-685800" algn="just">
              <a:buFont typeface="Arial" panose="020B0604020202020204" pitchFamily="34" charset="0"/>
              <a:buChar char="•"/>
            </a:pPr>
            <a:r>
              <a:rPr lang="en-US" sz="5100" dirty="0" smtClean="0">
                <a:solidFill>
                  <a:schemeClr val="tx1"/>
                </a:solidFill>
                <a:latin typeface="Arial" pitchFamily="34" charset="0"/>
                <a:cs typeface="Arial" pitchFamily="34" charset="0"/>
              </a:rPr>
              <a:t>MIS should have a clearly defined framework of guidelines, policies or practices, standards and procedures for the organization.</a:t>
            </a:r>
          </a:p>
          <a:p>
            <a:pPr marL="685800" indent="-685800" algn="just">
              <a:buFont typeface="Arial" panose="020B0604020202020204" pitchFamily="34" charset="0"/>
              <a:buChar char="•"/>
            </a:pPr>
            <a:r>
              <a:rPr lang="en-US" sz="5100" dirty="0" smtClean="0">
                <a:solidFill>
                  <a:schemeClr val="tx1"/>
                </a:solidFill>
                <a:latin typeface="Arial" pitchFamily="34" charset="0"/>
                <a:cs typeface="Arial" pitchFamily="34" charset="0"/>
              </a:rPr>
              <a:t>These should be followed throughout any of the organization in their development , maintenance and use</a:t>
            </a:r>
            <a:r>
              <a:rPr lang="en-US" dirty="0" smtClean="0">
                <a:solidFill>
                  <a:schemeClr val="tx1"/>
                </a:solidFill>
                <a:latin typeface="Arial" pitchFamily="34" charset="0"/>
                <a:cs typeface="Arial" pitchFamily="34" charset="0"/>
              </a:rPr>
              <a:t>.</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sz="3200" b="1" u="sng" dirty="0" smtClean="0">
                <a:solidFill>
                  <a:srgbClr val="0070C0"/>
                </a:solidFill>
                <a:latin typeface="Arial" pitchFamily="34" charset="0"/>
                <a:cs typeface="Arial" pitchFamily="34" charset="0"/>
              </a:rPr>
              <a:t>The Generic Framework of Business Organization is </a:t>
            </a:r>
            <a:endParaRPr lang="en-US" sz="3200" b="1" u="sng" dirty="0">
              <a:solidFill>
                <a:srgbClr val="0070C0"/>
              </a:solidFill>
              <a:latin typeface="Arial" pitchFamily="34" charset="0"/>
              <a:cs typeface="Arial" pitchFamily="34" charset="0"/>
            </a:endParaRPr>
          </a:p>
        </p:txBody>
      </p:sp>
      <p:sp>
        <p:nvSpPr>
          <p:cNvPr id="3" name="Subtitle 2"/>
          <p:cNvSpPr>
            <a:spLocks noGrp="1"/>
          </p:cNvSpPr>
          <p:nvPr>
            <p:ph type="subTitle" idx="1"/>
          </p:nvPr>
        </p:nvSpPr>
        <p:spPr>
          <a:xfrm>
            <a:off x="152400" y="2209800"/>
            <a:ext cx="8839200" cy="4267200"/>
          </a:xfrm>
        </p:spPr>
        <p:txBody>
          <a:bodyPr>
            <a:normAutofit/>
          </a:bodyPr>
          <a:lstStyle/>
          <a:p>
            <a:pPr algn="l"/>
            <a:endParaRPr lang="en-US" sz="2400" dirty="0" smtClean="0"/>
          </a:p>
          <a:p>
            <a:pPr algn="l"/>
            <a:r>
              <a:rPr lang="en-US" sz="2000" dirty="0" smtClean="0">
                <a:solidFill>
                  <a:schemeClr val="tx2">
                    <a:lumMod val="75000"/>
                  </a:schemeClr>
                </a:solidFill>
                <a:latin typeface="Arial" pitchFamily="34" charset="0"/>
                <a:cs typeface="Arial" pitchFamily="34" charset="0"/>
              </a:rPr>
              <a:t>Top Level Management </a:t>
            </a:r>
            <a:r>
              <a:rPr lang="en-US" sz="2000" dirty="0" smtClean="0">
                <a:solidFill>
                  <a:schemeClr val="tx2"/>
                </a:solidFill>
                <a:latin typeface="Arial" pitchFamily="34" charset="0"/>
                <a:cs typeface="Arial" pitchFamily="34" charset="0"/>
              </a:rPr>
              <a:t>--(Knowledge)---------</a:t>
            </a:r>
            <a:r>
              <a:rPr lang="en-US" sz="2000" dirty="0" smtClean="0">
                <a:latin typeface="Arial" pitchFamily="34" charset="0"/>
                <a:cs typeface="Arial" pitchFamily="34" charset="0"/>
                <a:sym typeface="Wingdings" pitchFamily="2" charset="2"/>
              </a:rPr>
              <a:t></a:t>
            </a:r>
            <a:endParaRPr lang="en-US" sz="2000" dirty="0" smtClean="0">
              <a:solidFill>
                <a:schemeClr val="tx2">
                  <a:lumMod val="60000"/>
                  <a:lumOff val="40000"/>
                </a:schemeClr>
              </a:solidFill>
              <a:latin typeface="Arial" pitchFamily="34" charset="0"/>
              <a:cs typeface="Arial" pitchFamily="34" charset="0"/>
              <a:sym typeface="Wingdings" pitchFamily="2" charset="2"/>
            </a:endParaRPr>
          </a:p>
          <a:p>
            <a:pPr algn="l"/>
            <a:r>
              <a:rPr lang="en-US" sz="2000" i="1" dirty="0" smtClean="0">
                <a:solidFill>
                  <a:schemeClr val="tx2">
                    <a:lumMod val="60000"/>
                    <a:lumOff val="40000"/>
                  </a:schemeClr>
                </a:solidFill>
                <a:latin typeface="Arial" pitchFamily="34" charset="0"/>
                <a:cs typeface="Arial" pitchFamily="34" charset="0"/>
                <a:sym typeface="Wingdings" pitchFamily="2" charset="2"/>
              </a:rPr>
              <a:t>(The Decision Makers)</a:t>
            </a:r>
            <a:r>
              <a:rPr lang="en-US" sz="2000" b="1" dirty="0" smtClean="0">
                <a:solidFill>
                  <a:schemeClr val="accent1">
                    <a:lumMod val="60000"/>
                    <a:lumOff val="40000"/>
                  </a:schemeClr>
                </a:solidFill>
                <a:latin typeface="Arial" pitchFamily="34" charset="0"/>
                <a:cs typeface="Arial" pitchFamily="34" charset="0"/>
                <a:sym typeface="Wingdings" pitchFamily="2" charset="2"/>
              </a:rPr>
              <a:t> </a:t>
            </a:r>
            <a:r>
              <a:rPr lang="en-US" sz="2000" i="1" dirty="0" smtClean="0">
                <a:solidFill>
                  <a:schemeClr val="accent1">
                    <a:lumMod val="60000"/>
                    <a:lumOff val="40000"/>
                  </a:schemeClr>
                </a:solidFill>
                <a:latin typeface="Arial" pitchFamily="34" charset="0"/>
                <a:cs typeface="Arial" pitchFamily="34" charset="0"/>
                <a:sym typeface="Wingdings" pitchFamily="2" charset="2"/>
              </a:rPr>
              <a:t>(</a:t>
            </a:r>
            <a:r>
              <a:rPr lang="en-US" sz="2000" i="1" dirty="0" smtClean="0">
                <a:solidFill>
                  <a:schemeClr val="tx2">
                    <a:lumMod val="60000"/>
                    <a:lumOff val="40000"/>
                  </a:schemeClr>
                </a:solidFill>
                <a:latin typeface="Arial" pitchFamily="34" charset="0"/>
                <a:cs typeface="Arial" pitchFamily="34" charset="0"/>
                <a:sym typeface="Wingdings" pitchFamily="2" charset="2"/>
              </a:rPr>
              <a:t>DSS,MIS</a:t>
            </a:r>
            <a:r>
              <a:rPr lang="en-US" sz="2000" i="1" dirty="0" smtClean="0">
                <a:solidFill>
                  <a:schemeClr val="accent1">
                    <a:lumMod val="60000"/>
                    <a:lumOff val="40000"/>
                  </a:schemeClr>
                </a:solidFill>
                <a:latin typeface="Arial" pitchFamily="34" charset="0"/>
                <a:cs typeface="Arial" pitchFamily="34" charset="0"/>
                <a:sym typeface="Wingdings" pitchFamily="2" charset="2"/>
              </a:rPr>
              <a:t>) </a:t>
            </a:r>
            <a:r>
              <a:rPr lang="en-US" sz="2000" b="1" dirty="0" smtClean="0">
                <a:solidFill>
                  <a:schemeClr val="accent4">
                    <a:lumMod val="75000"/>
                  </a:schemeClr>
                </a:solidFill>
                <a:latin typeface="Arial" pitchFamily="34" charset="0"/>
                <a:cs typeface="Arial" pitchFamily="34" charset="0"/>
                <a:sym typeface="Wingdings" pitchFamily="2" charset="2"/>
              </a:rPr>
              <a:t>                                                    							        </a:t>
            </a:r>
            <a:r>
              <a:rPr lang="en-US" sz="1600" i="1" dirty="0" smtClean="0">
                <a:solidFill>
                  <a:schemeClr val="accent4">
                    <a:lumMod val="75000"/>
                  </a:schemeClr>
                </a:solidFill>
                <a:latin typeface="Arial" pitchFamily="34" charset="0"/>
                <a:cs typeface="Arial" pitchFamily="34" charset="0"/>
                <a:sym typeface="Wingdings" pitchFamily="2" charset="2"/>
              </a:rPr>
              <a:t>Work/Feedback flows </a:t>
            </a:r>
            <a:endParaRPr lang="en-US" sz="1600" i="1" dirty="0" smtClean="0">
              <a:solidFill>
                <a:schemeClr val="tx2">
                  <a:lumMod val="60000"/>
                  <a:lumOff val="40000"/>
                </a:schemeClr>
              </a:solidFill>
              <a:latin typeface="Arial" pitchFamily="34" charset="0"/>
              <a:cs typeface="Arial" pitchFamily="34" charset="0"/>
              <a:sym typeface="Wingdings" pitchFamily="2" charset="2"/>
            </a:endParaRPr>
          </a:p>
          <a:p>
            <a:pPr algn="l"/>
            <a:endParaRPr lang="en-US" sz="2000" i="1" dirty="0">
              <a:solidFill>
                <a:schemeClr val="tx2">
                  <a:lumMod val="60000"/>
                  <a:lumOff val="40000"/>
                </a:schemeClr>
              </a:solidFill>
              <a:latin typeface="Arial" pitchFamily="34" charset="0"/>
              <a:cs typeface="Arial" pitchFamily="34" charset="0"/>
              <a:sym typeface="Wingdings" pitchFamily="2" charset="2"/>
            </a:endParaRPr>
          </a:p>
          <a:p>
            <a:pPr algn="l"/>
            <a:r>
              <a:rPr lang="en-US" sz="2000" dirty="0" smtClean="0">
                <a:solidFill>
                  <a:schemeClr val="tx2">
                    <a:lumMod val="75000"/>
                  </a:schemeClr>
                </a:solidFill>
                <a:latin typeface="Arial" pitchFamily="34" charset="0"/>
                <a:cs typeface="Arial" pitchFamily="34" charset="0"/>
                <a:sym typeface="Wingdings" pitchFamily="2" charset="2"/>
              </a:rPr>
              <a:t>Middle Level Management </a:t>
            </a:r>
            <a:r>
              <a:rPr lang="en-US" sz="1800" dirty="0" smtClean="0">
                <a:solidFill>
                  <a:schemeClr val="tx2"/>
                </a:solidFill>
                <a:latin typeface="Arial" pitchFamily="34" charset="0"/>
                <a:cs typeface="Arial" pitchFamily="34" charset="0"/>
                <a:sym typeface="Wingdings" pitchFamily="2" charset="2"/>
              </a:rPr>
              <a:t>–(Information)-</a:t>
            </a:r>
            <a:r>
              <a:rPr lang="en-US" sz="1800" dirty="0" smtClean="0">
                <a:latin typeface="Arial" pitchFamily="34" charset="0"/>
                <a:cs typeface="Arial" pitchFamily="34" charset="0"/>
                <a:sym typeface="Wingdings" pitchFamily="2" charset="2"/>
              </a:rPr>
              <a:t></a:t>
            </a:r>
            <a:endParaRPr lang="en-US" sz="1800" b="1" dirty="0" smtClean="0">
              <a:solidFill>
                <a:schemeClr val="accent4">
                  <a:lumMod val="75000"/>
                </a:schemeClr>
              </a:solidFill>
              <a:latin typeface="Arial" pitchFamily="34" charset="0"/>
              <a:cs typeface="Arial" pitchFamily="34" charset="0"/>
              <a:sym typeface="Wingdings" pitchFamily="2" charset="2"/>
            </a:endParaRPr>
          </a:p>
          <a:p>
            <a:pPr algn="l"/>
            <a:r>
              <a:rPr lang="en-US" sz="2000" i="1" dirty="0" smtClean="0">
                <a:solidFill>
                  <a:schemeClr val="tx2">
                    <a:lumMod val="60000"/>
                    <a:lumOff val="40000"/>
                  </a:schemeClr>
                </a:solidFill>
                <a:latin typeface="Arial" pitchFamily="34" charset="0"/>
                <a:cs typeface="Arial" pitchFamily="34" charset="0"/>
                <a:sym typeface="Wingdings" pitchFamily="2" charset="2"/>
              </a:rPr>
              <a:t>(The Report Generators) (MIS)            </a:t>
            </a:r>
          </a:p>
          <a:p>
            <a:pPr algn="l"/>
            <a:r>
              <a:rPr lang="en-US" sz="2000" i="1" dirty="0" smtClean="0">
                <a:solidFill>
                  <a:schemeClr val="tx2">
                    <a:lumMod val="60000"/>
                    <a:lumOff val="40000"/>
                  </a:schemeClr>
                </a:solidFill>
                <a:latin typeface="Arial" pitchFamily="34" charset="0"/>
                <a:cs typeface="Arial" pitchFamily="34" charset="0"/>
                <a:sym typeface="Wingdings" pitchFamily="2" charset="2"/>
              </a:rPr>
              <a:t>                                                                 </a:t>
            </a:r>
            <a:r>
              <a:rPr lang="en-US" sz="1400" b="1" i="1" dirty="0" smtClean="0">
                <a:solidFill>
                  <a:srgbClr val="FF0000"/>
                </a:solidFill>
                <a:latin typeface="Arial" pitchFamily="34" charset="0"/>
                <a:cs typeface="Arial" pitchFamily="34" charset="0"/>
                <a:sym typeface="Wingdings" pitchFamily="2" charset="2"/>
              </a:rPr>
              <a:t>                                                                                                  							               </a:t>
            </a:r>
            <a:r>
              <a:rPr lang="en-US" sz="1600" i="1" dirty="0" smtClean="0">
                <a:solidFill>
                  <a:srgbClr val="FF0000"/>
                </a:solidFill>
                <a:latin typeface="Arial" pitchFamily="34" charset="0"/>
                <a:cs typeface="Arial" pitchFamily="34" charset="0"/>
                <a:sym typeface="Wingdings" pitchFamily="2" charset="2"/>
              </a:rPr>
              <a:t>Command flows</a:t>
            </a:r>
            <a:endParaRPr lang="en-US" sz="1600" i="1" dirty="0">
              <a:solidFill>
                <a:srgbClr val="FF0000"/>
              </a:solidFill>
              <a:latin typeface="Arial" pitchFamily="34" charset="0"/>
              <a:cs typeface="Arial" pitchFamily="34" charset="0"/>
              <a:sym typeface="Wingdings" pitchFamily="2" charset="2"/>
            </a:endParaRPr>
          </a:p>
          <a:p>
            <a:pPr algn="l"/>
            <a:r>
              <a:rPr lang="en-US" sz="1800" dirty="0" smtClean="0">
                <a:solidFill>
                  <a:schemeClr val="tx2">
                    <a:lumMod val="75000"/>
                  </a:schemeClr>
                </a:solidFill>
                <a:latin typeface="Arial" pitchFamily="34" charset="0"/>
                <a:cs typeface="Arial" pitchFamily="34" charset="0"/>
                <a:sym typeface="Wingdings" pitchFamily="2" charset="2"/>
              </a:rPr>
              <a:t>Lower Level Management </a:t>
            </a:r>
            <a:r>
              <a:rPr lang="en-US" sz="1800" dirty="0" smtClean="0">
                <a:solidFill>
                  <a:schemeClr val="tx2"/>
                </a:solidFill>
                <a:latin typeface="Arial" pitchFamily="34" charset="0"/>
                <a:cs typeface="Arial" pitchFamily="34" charset="0"/>
                <a:sym typeface="Wingdings" pitchFamily="2" charset="2"/>
              </a:rPr>
              <a:t>–(Data)-------</a:t>
            </a:r>
            <a:r>
              <a:rPr lang="en-US" sz="1800" dirty="0" smtClean="0">
                <a:latin typeface="Arial" pitchFamily="34" charset="0"/>
                <a:cs typeface="Arial" pitchFamily="34" charset="0"/>
                <a:sym typeface="Wingdings" pitchFamily="2" charset="2"/>
              </a:rPr>
              <a:t>  </a:t>
            </a:r>
          </a:p>
          <a:p>
            <a:pPr algn="l"/>
            <a:r>
              <a:rPr lang="en-US" sz="2000" i="1" dirty="0" smtClean="0">
                <a:solidFill>
                  <a:schemeClr val="tx2">
                    <a:lumMod val="60000"/>
                    <a:lumOff val="40000"/>
                  </a:schemeClr>
                </a:solidFill>
                <a:latin typeface="Arial" pitchFamily="34" charset="0"/>
                <a:cs typeface="Arial" pitchFamily="34" charset="0"/>
                <a:sym typeface="Wingdings" pitchFamily="2" charset="2"/>
              </a:rPr>
              <a:t>(The Data Collectors) </a:t>
            </a:r>
            <a:endParaRPr lang="en-US" sz="1400" i="1" dirty="0" smtClean="0">
              <a:solidFill>
                <a:schemeClr val="tx2">
                  <a:lumMod val="60000"/>
                  <a:lumOff val="40000"/>
                </a:schemeClr>
              </a:solidFill>
              <a:latin typeface="Arial" pitchFamily="34" charset="0"/>
              <a:cs typeface="Arial" pitchFamily="34" charset="0"/>
              <a:sym typeface="Wingdings" pitchFamily="2" charset="2"/>
            </a:endParaRPr>
          </a:p>
          <a:p>
            <a:pPr algn="l"/>
            <a:endParaRPr lang="en-US" sz="2000" i="1" dirty="0">
              <a:solidFill>
                <a:schemeClr val="tx2">
                  <a:lumMod val="60000"/>
                  <a:lumOff val="40000"/>
                </a:schemeClr>
              </a:solidFill>
              <a:sym typeface="Wingdings" pitchFamily="2" charset="2"/>
            </a:endParaRPr>
          </a:p>
          <a:p>
            <a:pPr algn="l"/>
            <a:endParaRPr lang="en-US" sz="2000" i="1" dirty="0" smtClean="0">
              <a:solidFill>
                <a:schemeClr val="tx2">
                  <a:lumMod val="60000"/>
                  <a:lumOff val="40000"/>
                </a:schemeClr>
              </a:solidFill>
              <a:sym typeface="Wingdings" pitchFamily="2" charset="2"/>
            </a:endParaRPr>
          </a:p>
          <a:p>
            <a:pPr algn="l"/>
            <a:endParaRPr lang="en-US" sz="2000" i="1" dirty="0">
              <a:solidFill>
                <a:schemeClr val="tx2">
                  <a:lumMod val="60000"/>
                  <a:lumOff val="40000"/>
                </a:schemeClr>
              </a:solidFill>
              <a:sym typeface="Wingdings" pitchFamily="2" charset="2"/>
            </a:endParaRPr>
          </a:p>
          <a:p>
            <a:pPr algn="l"/>
            <a:endParaRPr lang="en-US" sz="2000" i="1" dirty="0" smtClean="0">
              <a:solidFill>
                <a:schemeClr val="tx2">
                  <a:lumMod val="60000"/>
                  <a:lumOff val="40000"/>
                </a:schemeClr>
              </a:solidFill>
              <a:sym typeface="Wingdings" pitchFamily="2" charset="2"/>
            </a:endParaRPr>
          </a:p>
          <a:p>
            <a:pPr algn="l"/>
            <a:endParaRPr lang="en-US" sz="2000" i="1" dirty="0">
              <a:solidFill>
                <a:schemeClr val="tx2">
                  <a:lumMod val="60000"/>
                  <a:lumOff val="40000"/>
                </a:schemeClr>
              </a:solidFill>
              <a:sym typeface="Wingdings" pitchFamily="2" charset="2"/>
            </a:endParaRPr>
          </a:p>
          <a:p>
            <a:pPr algn="l"/>
            <a:endParaRPr lang="en-US" sz="2000" i="1" dirty="0">
              <a:solidFill>
                <a:schemeClr val="tx2">
                  <a:lumMod val="60000"/>
                  <a:lumOff val="40000"/>
                </a:schemeClr>
              </a:solidFill>
            </a:endParaRPr>
          </a:p>
        </p:txBody>
      </p:sp>
      <p:sp>
        <p:nvSpPr>
          <p:cNvPr id="5" name="Isosceles Triangle 4"/>
          <p:cNvSpPr/>
          <p:nvPr/>
        </p:nvSpPr>
        <p:spPr>
          <a:xfrm>
            <a:off x="4648200" y="2362200"/>
            <a:ext cx="2362200" cy="3581400"/>
          </a:xfrm>
          <a:prstGeom prst="triangle">
            <a:avLst>
              <a:gd name="adj" fmla="val 51327"/>
            </a:avLst>
          </a:prstGeom>
          <a:noFill/>
          <a:scene3d>
            <a:camera prst="orthographicFront"/>
            <a:lightRig rig="threePt" dir="t">
              <a:rot lat="0" lon="0" rev="54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0" name="Straight Connector 9"/>
          <p:cNvCxnSpPr/>
          <p:nvPr/>
        </p:nvCxnSpPr>
        <p:spPr>
          <a:xfrm>
            <a:off x="5486400" y="3505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105400" y="45720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5715000" y="4114800"/>
            <a:ext cx="3048000"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4" name="Straight Arrow Connector 43"/>
          <p:cNvCxnSpPr/>
          <p:nvPr/>
        </p:nvCxnSpPr>
        <p:spPr>
          <a:xfrm rot="5400000">
            <a:off x="7200900" y="4152900"/>
            <a:ext cx="28194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05800" cy="4449763"/>
          </a:xfrm>
        </p:spPr>
        <p:txBody>
          <a:bodyPr>
            <a:normAutofit/>
          </a:bodyPr>
          <a:lstStyle/>
          <a:p>
            <a:pPr algn="just"/>
            <a:r>
              <a:rPr lang="en-US" sz="2800" i="1" dirty="0" smtClean="0">
                <a:solidFill>
                  <a:srgbClr val="002060"/>
                </a:solidFill>
                <a:latin typeface="Arial" pitchFamily="34" charset="0"/>
                <a:cs typeface="Arial" pitchFamily="34" charset="0"/>
              </a:rPr>
              <a:t>Enhance communication </a:t>
            </a:r>
            <a:r>
              <a:rPr lang="en-US" sz="2800" dirty="0" smtClean="0">
                <a:solidFill>
                  <a:srgbClr val="002060"/>
                </a:solidFill>
                <a:latin typeface="Arial" pitchFamily="34" charset="0"/>
                <a:cs typeface="Arial" pitchFamily="34" charset="0"/>
              </a:rPr>
              <a:t>among employees.</a:t>
            </a:r>
          </a:p>
          <a:p>
            <a:pPr algn="just"/>
            <a:r>
              <a:rPr lang="en-US" sz="2800" i="1" dirty="0" smtClean="0">
                <a:solidFill>
                  <a:srgbClr val="002060"/>
                </a:solidFill>
                <a:latin typeface="Arial" pitchFamily="34" charset="0"/>
                <a:cs typeface="Arial" pitchFamily="34" charset="0"/>
              </a:rPr>
              <a:t>Deliver complex material </a:t>
            </a:r>
            <a:r>
              <a:rPr lang="en-US" sz="2800" dirty="0" smtClean="0">
                <a:solidFill>
                  <a:srgbClr val="002060"/>
                </a:solidFill>
                <a:latin typeface="Arial" pitchFamily="34" charset="0"/>
                <a:cs typeface="Arial" pitchFamily="34" charset="0"/>
              </a:rPr>
              <a:t>throughout the organization.</a:t>
            </a:r>
          </a:p>
          <a:p>
            <a:pPr algn="just"/>
            <a:r>
              <a:rPr lang="en-US" sz="2800" dirty="0" smtClean="0">
                <a:solidFill>
                  <a:srgbClr val="002060"/>
                </a:solidFill>
                <a:latin typeface="Arial" pitchFamily="34" charset="0"/>
                <a:cs typeface="Arial" pitchFamily="34" charset="0"/>
              </a:rPr>
              <a:t>Provide an objective system for </a:t>
            </a:r>
            <a:r>
              <a:rPr lang="en-US" sz="2800" i="1" dirty="0" smtClean="0">
                <a:solidFill>
                  <a:srgbClr val="002060"/>
                </a:solidFill>
                <a:latin typeface="Arial" pitchFamily="34" charset="0"/>
                <a:cs typeface="Arial" pitchFamily="34" charset="0"/>
              </a:rPr>
              <a:t>recording and aggregating information</a:t>
            </a:r>
            <a:r>
              <a:rPr lang="en-US" sz="2800" dirty="0" smtClean="0">
                <a:solidFill>
                  <a:srgbClr val="002060"/>
                </a:solidFill>
                <a:latin typeface="Arial" pitchFamily="34" charset="0"/>
                <a:cs typeface="Arial" pitchFamily="34" charset="0"/>
              </a:rPr>
              <a:t>.</a:t>
            </a:r>
          </a:p>
          <a:p>
            <a:pPr algn="just"/>
            <a:r>
              <a:rPr lang="en-US" sz="2800" i="1" dirty="0" smtClean="0">
                <a:solidFill>
                  <a:srgbClr val="002060"/>
                </a:solidFill>
                <a:latin typeface="Arial" pitchFamily="34" charset="0"/>
                <a:cs typeface="Arial" pitchFamily="34" charset="0"/>
              </a:rPr>
              <a:t>Reduce expenses </a:t>
            </a:r>
            <a:r>
              <a:rPr lang="en-US" sz="2800" dirty="0" smtClean="0">
                <a:solidFill>
                  <a:srgbClr val="002060"/>
                </a:solidFill>
                <a:latin typeface="Arial" pitchFamily="34" charset="0"/>
                <a:cs typeface="Arial" pitchFamily="34" charset="0"/>
              </a:rPr>
              <a:t>related to labor intensive manual activities.</a:t>
            </a:r>
          </a:p>
          <a:p>
            <a:pPr algn="just"/>
            <a:r>
              <a:rPr lang="en-US" sz="2800" dirty="0" smtClean="0">
                <a:solidFill>
                  <a:srgbClr val="002060"/>
                </a:solidFill>
                <a:latin typeface="Arial" pitchFamily="34" charset="0"/>
                <a:cs typeface="Arial" pitchFamily="34" charset="0"/>
              </a:rPr>
              <a:t>Support the organization’s </a:t>
            </a:r>
            <a:r>
              <a:rPr lang="en-US" sz="2800" i="1" dirty="0" smtClean="0">
                <a:solidFill>
                  <a:srgbClr val="002060"/>
                </a:solidFill>
                <a:latin typeface="Arial" pitchFamily="34" charset="0"/>
                <a:cs typeface="Arial" pitchFamily="34" charset="0"/>
              </a:rPr>
              <a:t>strategic goals and direction</a:t>
            </a:r>
            <a:r>
              <a:rPr lang="en-US" sz="2800" dirty="0" smtClean="0">
                <a:solidFill>
                  <a:srgbClr val="002060"/>
                </a:solidFill>
                <a:latin typeface="Arial" pitchFamily="34" charset="0"/>
                <a:cs typeface="Arial" pitchFamily="34" charset="0"/>
              </a:rPr>
              <a:t>. </a:t>
            </a:r>
            <a:endParaRPr lang="en-US" sz="2800" dirty="0">
              <a:solidFill>
                <a:srgbClr val="002060"/>
              </a:solidFill>
              <a:latin typeface="Arial" pitchFamily="34" charset="0"/>
              <a:cs typeface="Arial" pitchFamily="34" charset="0"/>
            </a:endParaRPr>
          </a:p>
        </p:txBody>
      </p:sp>
      <p:sp>
        <p:nvSpPr>
          <p:cNvPr id="2" name="Title 1"/>
          <p:cNvSpPr>
            <a:spLocks noGrp="1"/>
          </p:cNvSpPr>
          <p:nvPr>
            <p:ph type="title"/>
          </p:nvPr>
        </p:nvSpPr>
        <p:spPr>
          <a:xfrm>
            <a:off x="457200" y="274638"/>
            <a:ext cx="8229600" cy="1782762"/>
          </a:xfrm>
        </p:spPr>
        <p:txBody>
          <a:bodyPr>
            <a:normAutofit fontScale="90000"/>
          </a:bodyPr>
          <a:lstStyle/>
          <a:p>
            <a:r>
              <a:rPr lang="en-US" b="1" u="sng" dirty="0" smtClean="0">
                <a:solidFill>
                  <a:schemeClr val="accent1"/>
                </a:solidFill>
                <a:latin typeface="Arial" pitchFamily="34" charset="0"/>
                <a:cs typeface="Arial" pitchFamily="34" charset="0"/>
              </a:rPr>
              <a:t>Goals of MIS</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100" dirty="0" smtClean="0">
                <a:solidFill>
                  <a:srgbClr val="C00000"/>
                </a:solidFill>
                <a:latin typeface="Arial Narrow" pitchFamily="34" charset="0"/>
                <a:cs typeface="Arial" pitchFamily="34" charset="0"/>
              </a:rPr>
              <a:t>An Organization’s MIS should be designed to </a:t>
            </a:r>
            <a:br>
              <a:rPr lang="en-US" sz="3100" dirty="0" smtClean="0">
                <a:solidFill>
                  <a:srgbClr val="C00000"/>
                </a:solidFill>
                <a:latin typeface="Arial Narrow" pitchFamily="34" charset="0"/>
                <a:cs typeface="Arial" pitchFamily="34" charset="0"/>
              </a:rPr>
            </a:br>
            <a:r>
              <a:rPr lang="en-US" sz="3100" dirty="0" smtClean="0">
                <a:solidFill>
                  <a:srgbClr val="C00000"/>
                </a:solidFill>
                <a:latin typeface="Arial Narrow" pitchFamily="34" charset="0"/>
                <a:cs typeface="Arial" pitchFamily="34" charset="0"/>
              </a:rPr>
              <a:t>achieve the following goals </a:t>
            </a:r>
            <a:r>
              <a:rPr lang="en-US" sz="3100" dirty="0" smtClean="0">
                <a:solidFill>
                  <a:srgbClr val="C00000"/>
                </a:solidFill>
                <a:latin typeface="Arial" pitchFamily="34" charset="0"/>
                <a:cs typeface="Arial" pitchFamily="34" charset="0"/>
              </a:rPr>
              <a:t>:</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473</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Management Information System    (MIS)   </vt:lpstr>
      <vt:lpstr>Foundation of Management Information System(MIS)</vt:lpstr>
      <vt:lpstr>Introduction to MIS</vt:lpstr>
      <vt:lpstr>Introduction to MIS</vt:lpstr>
      <vt:lpstr>Introduction to MIS</vt:lpstr>
      <vt:lpstr>Introduction to MIS</vt:lpstr>
      <vt:lpstr>    Introduction to MIS</vt:lpstr>
      <vt:lpstr>The Generic Framework of Business Organization is </vt:lpstr>
      <vt:lpstr>Goals of MIS An Organization’s MIS should be designed to  achieve the following goals : </vt:lpstr>
      <vt:lpstr>Management Hierarchy  in any Business Organization   </vt:lpstr>
      <vt:lpstr>Use of MIS</vt:lpstr>
      <vt:lpstr>MIS should be used to recognize , monitor , measure ,limit and manage risks. Management involves four main elements :</vt:lpstr>
      <vt:lpstr>Examples of MIS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Information System    (MIS)</dc:title>
  <dc:creator>Dell</dc:creator>
  <cp:lastModifiedBy>ismail - [2010]</cp:lastModifiedBy>
  <cp:revision>9</cp:revision>
  <dcterms:created xsi:type="dcterms:W3CDTF">2012-08-28T06:43:06Z</dcterms:created>
  <dcterms:modified xsi:type="dcterms:W3CDTF">2020-09-23T11:40:24Z</dcterms:modified>
</cp:coreProperties>
</file>